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13717575" cx="24385575"/>
  <p:notesSz cx="6858000" cy="9144000"/>
  <p:embeddedFontLst>
    <p:embeddedFont>
      <p:font typeface="Helvetica Neue"/>
      <p:regular r:id="rId49"/>
      <p:bold r:id="rId50"/>
      <p:italic r:id="rId51"/>
      <p:boldItalic r:id="rId52"/>
    </p:embeddedFont>
    <p:embeddedFont>
      <p:font typeface="Arial Black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1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1" orient="horz"/>
        <p:guide pos="76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ArialBlack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b0dfad3e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5b0dfad3e2_0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b0dfad3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5b0dfad3e2_0_2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b0dfad3e2_0_13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b0dfad3e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5b0dfad3e2_0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b0dfad3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5b0dfad3e2_0_3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b0dfad3e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5b0dfad3e2_0_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b0dfad3e2_0_14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b0dfad3e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5b0dfad3e2_0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b0dfad3e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5b0dfad3e2_0_4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b0dfad3e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5b0dfad3e2_0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0dfad3e2_0_1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0dfad3e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5b0dfad3e2_0_1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0dfad3e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5b0dfad3e2_0_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b0dfad3e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5b0dfad3e2_0_7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b0dfad3e2_0_15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b0dfad3e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5b0dfad3e2_0_1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b0dfad3e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5b0dfad3e2_0_7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0dfad3e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5b0dfad3e2_0_8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b0dfad3e2_0_1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b0dfad3e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5b0dfad3e2_0_1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b0dfad3e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5b0dfad3e2_0_9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b0dfad3e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5b0dfad3e2_0_9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b0dfad3e2_0_17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b0dfad3e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5b0dfad3e2_0_1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b0dfad3e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5b0dfad3e2_0_10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b0dfad3e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5b0dfad3e2_0_1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b0dfad3e2_0_17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b0dfad3e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5b0dfad3e2_0_1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b0dfad3e2_0_12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b0dfad3e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5b0dfad3e2_0_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b0dfad3e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b0dfad3e2_0_1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b0dfad3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5b0dfad3e2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b0dfad3e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5b0dfad3e2_0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b0dfad3e2_0_1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b0dfad3e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5b0dfad3e2_0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1676509" y="730336"/>
            <a:ext cx="21032570" cy="2651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1676509" y="3651673"/>
            <a:ext cx="21032570" cy="87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1676509" y="730336"/>
            <a:ext cx="21032570" cy="2651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7840953" y="-2512770"/>
            <a:ext cx="8703684" cy="21032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14267498" y="3913774"/>
            <a:ext cx="11625022" cy="5258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3598801" y="-1191958"/>
            <a:ext cx="11625022" cy="15469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3048199" y="2244986"/>
            <a:ext cx="18289191" cy="47757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1"/>
              <a:buFont typeface="Calibri"/>
              <a:buNone/>
              <a:defRPr sz="1200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3048199" y="7204910"/>
            <a:ext cx="18289191" cy="3311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663808" y="3419873"/>
            <a:ext cx="21032570" cy="5706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1"/>
              <a:buFont typeface="Calibri"/>
              <a:buNone/>
              <a:defRPr sz="1200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1663808" y="9179990"/>
            <a:ext cx="21032570" cy="3000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676509" y="730336"/>
            <a:ext cx="21032570" cy="2651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1676509" y="3651673"/>
            <a:ext cx="10363875" cy="87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12345204" y="3651673"/>
            <a:ext cx="10363875" cy="87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1679685" y="730336"/>
            <a:ext cx="21032570" cy="2651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1679686" y="3362715"/>
            <a:ext cx="10316246" cy="1648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1679686" y="5010730"/>
            <a:ext cx="10316246" cy="7370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12345204" y="3362715"/>
            <a:ext cx="10367051" cy="1648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12345204" y="5010730"/>
            <a:ext cx="10367051" cy="7370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1676509" y="730336"/>
            <a:ext cx="21032570" cy="2651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1679686" y="914506"/>
            <a:ext cx="7864986" cy="32007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10367051" y="1975079"/>
            <a:ext cx="12345204" cy="9748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635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indent="-584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indent="-533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482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482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indent="-482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indent="-482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indent="-482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1679686" y="4115276"/>
            <a:ext cx="7864986" cy="7624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679686" y="914506"/>
            <a:ext cx="7864986" cy="32007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0367051" y="1975079"/>
            <a:ext cx="12345204" cy="9748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679686" y="4115276"/>
            <a:ext cx="7864986" cy="7624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509" y="730336"/>
            <a:ext cx="21032570" cy="2651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509" y="3651673"/>
            <a:ext cx="21032570" cy="8703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676509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8077726" y="12714173"/>
            <a:ext cx="8230136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7222322" y="12714173"/>
            <a:ext cx="5486757" cy="730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jp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www.idigitalemotion.com/tutorials/guest/pixel/pixel.html" TargetMode="External"/><Relationship Id="rId4" Type="http://schemas.openxmlformats.org/officeDocument/2006/relationships/hyperlink" Target="http://fc08.deviantart.net/fs24/f/2007/317/b/9/DITHERING_TUTORIAL___Basics_by_kitted.png" TargetMode="External"/><Relationship Id="rId11" Type="http://schemas.openxmlformats.org/officeDocument/2006/relationships/hyperlink" Target="http://www.pixeljoint.com/forum/forum_posts.asp?TID=11299" TargetMode="External"/><Relationship Id="rId10" Type="http://schemas.openxmlformats.org/officeDocument/2006/relationships/hyperlink" Target="http://gas13.ru/v3/tutorials/sywtbapa_almighty_grass_tile.php" TargetMode="External"/><Relationship Id="rId9" Type="http://schemas.openxmlformats.org/officeDocument/2006/relationships/hyperlink" Target="http://fc06.deviantart.net/fs15/f/2007/104/d/2/Titan_Statue__Tutorial_by_The_Titan.png" TargetMode="External"/><Relationship Id="rId5" Type="http://schemas.openxmlformats.org/officeDocument/2006/relationships/hyperlink" Target="http://fc05.deviantart.net/fs71/f/2012/127/e/0/pixel_eye_tutorial_by_topachi-d4yui7a.png" TargetMode="External"/><Relationship Id="rId6" Type="http://schemas.openxmlformats.org/officeDocument/2006/relationships/hyperlink" Target="http://design.tutsplus.com/tutorials/create-an-isometric-pixel-art-apartment-building-in-adobe-photoshop--cms-23006" TargetMode="External"/><Relationship Id="rId7" Type="http://schemas.openxmlformats.org/officeDocument/2006/relationships/hyperlink" Target="http://design.tutsplus.com/tutorials/how-to-create-an-isometric-pixel-art-vehicle-in-adobe-photoshop--cms-22550" TargetMode="External"/><Relationship Id="rId8" Type="http://schemas.openxmlformats.org/officeDocument/2006/relationships/hyperlink" Target="http://design.tutsplus.com/tutorials/create-an-isometric-pixel-art-character-in-adobe-photoshop--cms-21825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0" y="0"/>
            <a:ext cx="24385589" cy="1371817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8880211" y="7511334"/>
            <a:ext cx="11738068" cy="5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0625" wrap="square" tIns="0">
            <a:noAutofit/>
          </a:bodyPr>
          <a:lstStyle/>
          <a:p>
            <a:pPr indent="0" lvl="0" marL="39687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0" y="1018625"/>
            <a:ext cx="11283600" cy="20958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0" y="1242175"/>
            <a:ext cx="11283600" cy="16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b="1" lang="en-US" sz="7200">
                <a:solidFill>
                  <a:schemeClr val="lt1"/>
                </a:solidFill>
              </a:rPr>
              <a:t>GAME ART INTENSIVE</a:t>
            </a:r>
            <a:endParaRPr b="1" sz="7200" u="none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0906" y="378074"/>
            <a:ext cx="10741744" cy="383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1895650" y="4924440"/>
            <a:ext cx="20673600" cy="5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Anticipation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motion that occurs in the short moment before a major motion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helps sell the realism in an animation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about having a tell, or a call out to show what is coming up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0906" y="378074"/>
            <a:ext cx="10741744" cy="383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1895650" y="4924440"/>
            <a:ext cx="20673600" cy="5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“flow” of an animation can be seen above. 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Anticipation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&gt; “Action” &gt; “Reaction”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Anticipation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when you bend down a little just before a jump.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Anticipation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when a pitcher winds up before releasing a baseball.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Anticipation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when a golfer does a back swing before the follow through.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5576" cy="1371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6844" y="162050"/>
            <a:ext cx="5961287" cy="617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1895650" y="4924440"/>
            <a:ext cx="206736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third principle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Staging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really means “directing the attention of the viewer”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6844" y="162050"/>
            <a:ext cx="5961287" cy="617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895650" y="4924440"/>
            <a:ext cx="206736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means camera placement, or where the characters are in the frame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also means the use of light and shadow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what it all boils down to is how to best present your idea or image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6844" y="162050"/>
            <a:ext cx="5961287" cy="617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1895650" y="4924440"/>
            <a:ext cx="206736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of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Staging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terms of silhouettes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your image, and then turn it into a black and white (no grey) image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the forms read properly???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5576" cy="1371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1895650" y="4924440"/>
            <a:ext cx="20673497" cy="6863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fourth principle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Straight ahead and Pose to pose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Straight ahead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refers to animating frame by frame, animating a scene from beginning to end.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 to pose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refers to animating based on a few key frames, and adding in between frames later.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5409" y="234058"/>
            <a:ext cx="9600713" cy="498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1895650" y="4924440"/>
            <a:ext cx="20673600" cy="6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Straight ahead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animation is generally use for creating action sequences.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Sword fights, dancing, etc.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used less in 3D, and more in 2D.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5409" y="234058"/>
            <a:ext cx="9600712" cy="498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1895650" y="4924440"/>
            <a:ext cx="20673600" cy="6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 to pose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animation is a widely used method.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 the time in 3D, we key frames and the program does the in-betweens.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2D, the advantage is having two strong poses to animate between.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having strong key frames, it’s easier to stay on model, or to scale.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5409" y="234058"/>
            <a:ext cx="9600712" cy="498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5122663" y="5512554"/>
            <a:ext cx="11102579" cy="6555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of the day: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#ANIMATION</a:t>
            </a:r>
            <a:endParaRPr b="1"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888449" y="1746226"/>
            <a:ext cx="2067349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 we’re look at animation principles a bit more in depth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6400"/>
            <a:ext cx="24385576" cy="100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1895650" y="4924440"/>
            <a:ext cx="20673497" cy="6863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fifth principle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through/overlapping action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closely related techniques to make animation more realistic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akes it much more believable that a character has actual physical properties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3361" y="195524"/>
            <a:ext cx="6557416" cy="536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3361" y="195524"/>
            <a:ext cx="6557417" cy="536712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1895650" y="4924440"/>
            <a:ext cx="20673600" cy="6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through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be shown when a character stops moving forward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hair, or limbs continue to move forward after the	body has stopped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3361" y="195524"/>
            <a:ext cx="6557417" cy="536712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1895650" y="4924440"/>
            <a:ext cx="20673600" cy="6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Overlapping action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when parts of the body are moving at different speeds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arms and legs move at different times/speeds during a run cycle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your right leg is forward…  Where is your right arm?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975" y="700"/>
            <a:ext cx="24466550" cy="137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1895650" y="4924440"/>
            <a:ext cx="20673497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sixth principle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 in, slow out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refers to the time needed to speed up or slow down an object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Whether it’s starting to walk, or throwing a punch, you don’t start at 100% speed!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0956" y="268662"/>
            <a:ext cx="7213158" cy="5409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1895650" y="4924440"/>
            <a:ext cx="206736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 in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all about acceleration or getting up to speed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may only take a couple of frames to get there, but don’t underestimate its effectiveness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amount of weight that it portrays is important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0956" y="268662"/>
            <a:ext cx="7213158" cy="540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1895650" y="4924440"/>
            <a:ext cx="206736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 out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end of an animation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Unless you’re crashing a car into a building, you have a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 out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where you have a couple of frames of slowing to a stop</a:t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0956" y="268662"/>
            <a:ext cx="7213158" cy="540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233175" cy="135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1895650" y="4924440"/>
            <a:ext cx="20673497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seventh principle is “The Arc”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Natural motion is hardly ever in a straight line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almost always at least a subtle curve to be observed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145" y="233204"/>
            <a:ext cx="8727921" cy="6409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illusion of life.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1895650" y="4924440"/>
            <a:ext cx="20673497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Animating pixel art can be tricky.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we work in 3D, most of the work is in creating the model and the rig.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we work in 2D, you need to redo all of the work, every frame.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Specifically when it comes to using different camera angles or perspectives.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Isometric or ¾ perspectives are in particular, difficult to visualize and keep on model.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Lets look at the principles of animation to really get to know what we’re working with.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145" y="233204"/>
            <a:ext cx="8727922" cy="640956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1895650" y="4924440"/>
            <a:ext cx="20673600" cy="5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higher the speed of an object, the less of an arc...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straighter the line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slower the object, the more pronounced the arc becomes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1895650" y="4924440"/>
            <a:ext cx="20673497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eighth principle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Secondary motion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Secondary motion adds life to an animation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motion that is layered on top of the core animation</a:t>
            </a:r>
            <a:endParaRPr/>
          </a:p>
        </p:txBody>
      </p:sp>
      <p:pic>
        <p:nvPicPr>
          <p:cNvPr id="314" name="Google Shape;31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1394" y="378074"/>
            <a:ext cx="9600713" cy="54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1895650" y="4924440"/>
            <a:ext cx="20673600" cy="4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 the hair, that bounces with a walk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the shield or backpack that bounces as the character runs along the path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the long coat or anything else that is added on, over and above the basics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1394" y="378074"/>
            <a:ext cx="9600714" cy="540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5574" cy="1371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6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1895650" y="4924440"/>
            <a:ext cx="20673497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ninth principle is “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Timing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Timing is everything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animation, timing is the number of frames or images that it takes to complete an action</a:t>
            </a:r>
            <a:endParaRPr/>
          </a:p>
        </p:txBody>
      </p:sp>
      <p:pic>
        <p:nvPicPr>
          <p:cNvPr id="336" name="Google Shape;33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145" y="280971"/>
            <a:ext cx="8727921" cy="5569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7"/>
          <p:cNvSpPr txBox="1"/>
          <p:nvPr/>
        </p:nvSpPr>
        <p:spPr>
          <a:xfrm>
            <a:off x="1895650" y="4924440"/>
            <a:ext cx="206736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tenth principle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Exaggeration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Blowing things out of proportion too much can come off as unrealistic, or cartoony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said, pushing things slightly past reality can help avoid the “uncanny valley”</a:t>
            </a:r>
            <a:endParaRPr/>
          </a:p>
        </p:txBody>
      </p:sp>
      <p:pic>
        <p:nvPicPr>
          <p:cNvPr id="344" name="Google Shape;3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674" y="522090"/>
            <a:ext cx="12778547" cy="420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8"/>
          <p:cNvSpPr txBox="1"/>
          <p:nvPr/>
        </p:nvSpPr>
        <p:spPr>
          <a:xfrm>
            <a:off x="1895650" y="4924440"/>
            <a:ext cx="20673497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eleventh principle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Solid drawing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in reference to giving images weight, depth and volume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flat pose, or flat drawing can ruin a lot of hard work and time</a:t>
            </a:r>
            <a:endParaRPr/>
          </a:p>
        </p:txBody>
      </p:sp>
      <p:pic>
        <p:nvPicPr>
          <p:cNvPr id="352" name="Google Shape;35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042" y="378074"/>
            <a:ext cx="9600713" cy="51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9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9"/>
          <p:cNvSpPr txBox="1"/>
          <p:nvPr/>
        </p:nvSpPr>
        <p:spPr>
          <a:xfrm>
            <a:off x="1895650" y="4924440"/>
            <a:ext cx="20673600" cy="4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weight to the poses, the character, the prop. 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ever it is that you’re working on, ensure that it “reads” well when you look at it</a:t>
            </a:r>
            <a:endParaRPr/>
          </a:p>
        </p:txBody>
      </p:sp>
      <p:pic>
        <p:nvPicPr>
          <p:cNvPr id="360" name="Google Shape;36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042" y="378074"/>
            <a:ext cx="9600713" cy="51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6800" cy="137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1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1"/>
          <p:cNvSpPr txBox="1"/>
          <p:nvPr/>
        </p:nvSpPr>
        <p:spPr>
          <a:xfrm>
            <a:off x="1895650" y="4924440"/>
            <a:ext cx="20673497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twelfth principle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character without appeal or charisma is hardly a character at all</a:t>
            </a:r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3155" y="162050"/>
            <a:ext cx="8727921" cy="595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90800"/>
            <a:ext cx="24080778" cy="875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2"/>
          <p:cNvSpPr txBox="1"/>
          <p:nvPr/>
        </p:nvSpPr>
        <p:spPr>
          <a:xfrm>
            <a:off x="1888449" y="1746226"/>
            <a:ext cx="20673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2"/>
          <p:cNvSpPr txBox="1"/>
          <p:nvPr/>
        </p:nvSpPr>
        <p:spPr>
          <a:xfrm>
            <a:off x="1895650" y="4924440"/>
            <a:ext cx="20673600" cy="4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Appeal need not be limited to the hero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Villains and NPC’s can all have appeal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create likeable characters, a certain degree of symmetry in the face, or baby like features</a:t>
            </a:r>
            <a:endParaRPr/>
          </a:p>
        </p:txBody>
      </p:sp>
      <p:pic>
        <p:nvPicPr>
          <p:cNvPr id="382" name="Google Shape;3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3155" y="162050"/>
            <a:ext cx="8727921" cy="595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3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3792" y="167808"/>
            <a:ext cx="8724338" cy="1338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86494" y="2635312"/>
            <a:ext cx="4234893" cy="1106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02821" y="5458833"/>
            <a:ext cx="3844636" cy="831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8765" y="8514978"/>
            <a:ext cx="3532775" cy="518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0807" y="4554538"/>
            <a:ext cx="4095102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8210" y="5274618"/>
            <a:ext cx="10345064" cy="1034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4"/>
          <p:cNvSpPr txBox="1"/>
          <p:nvPr/>
        </p:nvSpPr>
        <p:spPr>
          <a:xfrm>
            <a:off x="1895650" y="1746226"/>
            <a:ext cx="20673497" cy="9633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br>
              <a:rPr b="1" lang="en-US" sz="6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6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Pixel Building: </a:t>
            </a:r>
            <a:r>
              <a:rPr lang="en-US" sz="4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http://www.idigitalemotion.com/tutorials/guest/pixel/pixel.html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Dithering/Shading: </a:t>
            </a:r>
            <a:r>
              <a:rPr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http://fc08.deviantart.net/fs24/f/2007/317/b/9/DITHERING_TUTORIAL___Basics_by_kitted.png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 art anime eyes: </a:t>
            </a:r>
            <a:r>
              <a:rPr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http://fc05.deviantart.net/fs71/f/2012/127/e/0/pixel_eye_tutorial_by_topachi-d4yui7a.png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Isometric building: </a:t>
            </a: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http://design.tutsplus.com/tutorials/create-an-isometric-pixel-art-apartment-building-in-adobe-photoshop--cms-23006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Isometric car: </a:t>
            </a: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http://design.tutsplus.com/tutorials/how-to-create-an-isometric-pixel-art-vehicle-in-adobe-photoshop--cms-22550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Isometric character: </a:t>
            </a: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http://design.tutsplus.com/tutorials/create-an-isometric-pixel-art-character-in-adobe-photoshop--cms-21825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Funny tutorial: </a:t>
            </a:r>
            <a:r>
              <a:rPr lang="en-US" sz="3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http://fc06.deviantart.net/fs15/f/2007/104/d/2/Titan_Statue__Tutorial_by_The_Titan.png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 read:  </a:t>
            </a:r>
            <a:r>
              <a:rPr lang="en-US" sz="4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http://gas13.ru/v3/tutorials/sywtbapa_almighty_grass_tile.php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 read: </a:t>
            </a:r>
            <a:r>
              <a:rPr lang="en-US" sz="4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http://www.pixeljoint.com/forum/forum_posts.asp?TID=11299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/>
          <p:nvPr/>
        </p:nvSpPr>
        <p:spPr>
          <a:xfrm>
            <a:off x="0" y="1746226"/>
            <a:ext cx="24385589" cy="3068381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5"/>
          <p:cNvSpPr txBox="1"/>
          <p:nvPr/>
        </p:nvSpPr>
        <p:spPr>
          <a:xfrm>
            <a:off x="-292746" y="1672471"/>
            <a:ext cx="25014931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Build an Avatar!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9219" y="305737"/>
            <a:ext cx="8070431" cy="468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1888450" y="1746225"/>
            <a:ext cx="7208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1895650" y="4924440"/>
            <a:ext cx="20673600" cy="5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principle of animation is: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Squash and Stretch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Squash and stretch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translates to “transfer of weight and motion”.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9219" y="305737"/>
            <a:ext cx="8070431" cy="468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888449" y="1746225"/>
            <a:ext cx="72081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1895650" y="4924440"/>
            <a:ext cx="20673497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hen something is accelerating/moving faster, we tend to see it get longer (stretch)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something decelerates, or slows down, we see it compress (squash)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9219" y="305737"/>
            <a:ext cx="8070431" cy="468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0" y="1848664"/>
            <a:ext cx="9096600" cy="977700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1888449" y="1746225"/>
            <a:ext cx="72081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895650" y="4924440"/>
            <a:ext cx="20673600" cy="5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effect isn’t just useful for exaggerated cartoony work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useful to put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squash and stretch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a lot of animations, to help it read better.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*Generally speaking, you can’t push this too far!*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6800" cy="137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0906" y="378074"/>
            <a:ext cx="10741743" cy="383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/>
          <p:nvPr/>
        </p:nvSpPr>
        <p:spPr>
          <a:xfrm>
            <a:off x="0" y="1848664"/>
            <a:ext cx="9096450" cy="977682"/>
          </a:xfrm>
          <a:prstGeom prst="rect">
            <a:avLst/>
          </a:prstGeom>
          <a:solidFill>
            <a:srgbClr val="8705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09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1888449" y="1746226"/>
            <a:ext cx="206734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1895650" y="4924440"/>
            <a:ext cx="20673497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principle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Anticipation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the thing that happens, before the thing that happens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